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256" r:id="rId2"/>
    <p:sldId id="257" r:id="rId3"/>
    <p:sldId id="261" r:id="rId4"/>
    <p:sldId id="274" r:id="rId5"/>
    <p:sldId id="277" r:id="rId6"/>
    <p:sldId id="275" r:id="rId7"/>
    <p:sldId id="278" r:id="rId8"/>
    <p:sldId id="279" r:id="rId9"/>
    <p:sldId id="286" r:id="rId10"/>
    <p:sldId id="285" r:id="rId11"/>
    <p:sldId id="288" r:id="rId12"/>
    <p:sldId id="289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12" r:id="rId25"/>
    <p:sldId id="305" r:id="rId26"/>
    <p:sldId id="313" r:id="rId27"/>
    <p:sldId id="306" r:id="rId28"/>
    <p:sldId id="307" r:id="rId29"/>
    <p:sldId id="314" r:id="rId30"/>
    <p:sldId id="308" r:id="rId31"/>
    <p:sldId id="309" r:id="rId32"/>
    <p:sldId id="315" r:id="rId33"/>
    <p:sldId id="311" r:id="rId34"/>
    <p:sldId id="316" r:id="rId35"/>
    <p:sldId id="317" r:id="rId36"/>
    <p:sldId id="27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 autoAdjust="0"/>
    <p:restoredTop sz="89809" autoAdjust="0"/>
  </p:normalViewPr>
  <p:slideViewPr>
    <p:cSldViewPr>
      <p:cViewPr varScale="1">
        <p:scale>
          <a:sx n="66" d="100"/>
          <a:sy n="66" d="100"/>
        </p:scale>
        <p:origin x="-12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50FB2-B8C8-4D71-8484-2677EF833196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D306-2C04-4040-AB90-FC6AA8BBC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0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44CD9-CC29-4A19-8BB9-548507DE5CC8}" type="slidenum">
              <a:rPr lang="en-US"/>
              <a:pPr/>
              <a:t>11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tables of our project, use “Existing trigger” as the source for the primary </a:t>
            </a:r>
            <a:r>
              <a:rPr lang="en-US" baseline="0" smtClean="0"/>
              <a:t>key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3D306-2C04-4040-AB90-FC6AA8BBC0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6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Oracle Application Express (APEX)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Implementation for </a:t>
            </a:r>
          </a:p>
          <a:p>
            <a:r>
              <a:rPr lang="en-US" dirty="0" smtClean="0"/>
              <a:t>COSC 5050 Distributed Database Applications</a:t>
            </a:r>
          </a:p>
          <a:p>
            <a:r>
              <a:rPr lang="en-US" dirty="0" smtClean="0"/>
              <a:t>Lab2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Trigger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Trigger</a:t>
            </a:r>
          </a:p>
          <a:p>
            <a:pPr lvl="1" eaLnBrk="1" hangingPunct="1"/>
            <a:r>
              <a:rPr lang="en-US" sz="2400" dirty="0" smtClean="0"/>
              <a:t>A named PL/SQL block stored in a database and executed implicitly when a triggering event occurs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8195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6579870" cy="30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What Is Application Builder?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kumimoji="0" lang="en-US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Builder is an environment to build applications</a:t>
            </a:r>
            <a:endParaRPr lang="en-US" sz="2600" dirty="0" smtClean="0">
              <a:effectLst/>
            </a:endParaRPr>
          </a:p>
          <a:p>
            <a:pPr rtl="0" eaLnBrk="1" latinLnBrk="0" hangingPunct="1"/>
            <a:r>
              <a:rPr kumimoji="0" lang="en-US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Assemble an HTML interface (or application) on top of database objects such as tables and views 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kumimoji="0" lang="en-US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wizards or direct input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kumimoji="0" lang="en-US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application is a collection of pages linked together using tabs, buttons, or hypertext links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Demonstration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demonstration applications</a:t>
            </a:r>
          </a:p>
          <a:p>
            <a:pPr lvl="1"/>
            <a:r>
              <a:rPr lang="en-US" dirty="0" smtClean="0"/>
              <a:t>To learn more about the different types of functionality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42" y="3276601"/>
            <a:ext cx="6060758" cy="237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Application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application builder</a:t>
            </a:r>
          </a:p>
          <a:p>
            <a:r>
              <a:rPr lang="en-US" dirty="0" smtClean="0"/>
              <a:t>Application builder home</a:t>
            </a:r>
          </a:p>
          <a:p>
            <a:pPr lvl="1"/>
            <a:r>
              <a:rPr lang="en-US" dirty="0" smtClean="0"/>
              <a:t>View icons/details</a:t>
            </a:r>
          </a:p>
          <a:p>
            <a:r>
              <a:rPr lang="en-US" dirty="0" smtClean="0"/>
              <a:t>Application home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962401"/>
            <a:ext cx="64293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Configuring the application properties</a:t>
            </a:r>
          </a:p>
          <a:p>
            <a:pPr lvl="1"/>
            <a:r>
              <a:rPr lang="en-US" dirty="0"/>
              <a:t>General definition</a:t>
            </a:r>
          </a:p>
          <a:p>
            <a:pPr lvl="1"/>
            <a:r>
              <a:rPr lang="en-US" dirty="0"/>
              <a:t>Security settings</a:t>
            </a:r>
          </a:p>
          <a:p>
            <a:pPr lvl="1"/>
            <a:r>
              <a:rPr lang="en-US" dirty="0"/>
              <a:t>Globalization attributes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80434"/>
            <a:ext cx="6104573" cy="151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page is the basic building block of an application</a:t>
            </a:r>
          </a:p>
          <a:p>
            <a:r>
              <a:rPr lang="en-US" dirty="0" smtClean="0"/>
              <a:t>Pages also contain user interface elements such as tabs, lists, buttons, items, and regions</a:t>
            </a:r>
          </a:p>
          <a:p>
            <a:r>
              <a:rPr lang="en-US" dirty="0" smtClean="0"/>
              <a:t>To see the definition of each page belonging to your application, you use the Page Definition page</a:t>
            </a:r>
          </a:p>
          <a:p>
            <a:pPr lvl="1"/>
            <a:r>
              <a:rPr lang="en-US" dirty="0" smtClean="0"/>
              <a:t>Page rendering </a:t>
            </a:r>
          </a:p>
          <a:p>
            <a:pPr lvl="1"/>
            <a:r>
              <a:rPr lang="en-US" dirty="0" smtClean="0"/>
              <a:t>Page processing</a:t>
            </a:r>
          </a:p>
          <a:p>
            <a:pPr lvl="1"/>
            <a:r>
              <a:rPr lang="en-US" dirty="0" smtClean="0"/>
              <a:t>Shared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and Page Definition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4" y="2286000"/>
            <a:ext cx="7420066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Page Rendering </a:t>
            </a:r>
          </a:p>
          <a:p>
            <a:pPr lvl="1"/>
            <a:r>
              <a:rPr lang="en-US" dirty="0" smtClean="0"/>
              <a:t>Controls and logic that are executed when a page is rendered</a:t>
            </a:r>
          </a:p>
          <a:p>
            <a:pPr lvl="1"/>
            <a:r>
              <a:rPr lang="en-US" dirty="0" smtClean="0"/>
              <a:t>Page rendering is the process of generating a page from the database</a:t>
            </a:r>
          </a:p>
          <a:p>
            <a:r>
              <a:rPr lang="en-US" dirty="0" smtClean="0"/>
              <a:t>Page Processing</a:t>
            </a:r>
          </a:p>
          <a:p>
            <a:pPr lvl="1"/>
            <a:r>
              <a:rPr lang="en-US" dirty="0" smtClean="0"/>
              <a:t>Logic controls (such as computations and processes) that are evaluated and executed when the page is processed</a:t>
            </a:r>
          </a:p>
          <a:p>
            <a:r>
              <a:rPr lang="en-US" dirty="0" smtClean="0"/>
              <a:t>Shared Components</a:t>
            </a:r>
          </a:p>
          <a:p>
            <a:pPr lvl="1"/>
            <a:r>
              <a:rPr lang="en-US" dirty="0" smtClean="0"/>
              <a:t>Components used by the current page that can also be referenced by other pages within your application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an application with departments and employees</a:t>
            </a:r>
          </a:p>
          <a:p>
            <a:pPr lvl="1"/>
            <a:r>
              <a:rPr lang="en-US" dirty="0" smtClean="0"/>
              <a:t>Tables DEPT and EMP from demo application</a:t>
            </a:r>
          </a:p>
          <a:p>
            <a:r>
              <a:rPr lang="en-US" dirty="0" smtClean="0"/>
              <a:t>Inside Application builder</a:t>
            </a:r>
          </a:p>
          <a:p>
            <a:pPr lvl="1"/>
            <a:r>
              <a:rPr lang="en-US" dirty="0" smtClean="0"/>
              <a:t>Create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Application Type: Database </a:t>
            </a:r>
            <a:r>
              <a:rPr lang="en-US" dirty="0" smtClean="0">
                <a:sym typeface="Wingdings" pitchFamily="2" charset="2"/>
              </a:rPr>
              <a:t> From Scratch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27" y="3976687"/>
            <a:ext cx="3094673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name: </a:t>
            </a:r>
            <a:r>
              <a:rPr lang="en-US" dirty="0" err="1" smtClean="0"/>
              <a:t>AnyCo</a:t>
            </a:r>
            <a:r>
              <a:rPr lang="en-US" dirty="0" smtClean="0"/>
              <a:t> Corp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972300" cy="281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Application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Oracle SQL and PL/SQL script</a:t>
            </a:r>
          </a:p>
          <a:p>
            <a:r>
              <a:rPr lang="en-US" dirty="0" smtClean="0"/>
              <a:t>Navigating the Application Builder</a:t>
            </a:r>
          </a:p>
          <a:p>
            <a:r>
              <a:rPr lang="en-US" dirty="0" smtClean="0"/>
              <a:t>Install and run the demonstration applications</a:t>
            </a:r>
          </a:p>
          <a:p>
            <a:pPr lvl="1"/>
            <a:r>
              <a:rPr lang="en-US" dirty="0" smtClean="0"/>
              <a:t>Navigating between pages</a:t>
            </a:r>
          </a:p>
          <a:p>
            <a:pPr lvl="1"/>
            <a:r>
              <a:rPr lang="en-US" dirty="0" smtClean="0"/>
              <a:t>GUI components</a:t>
            </a:r>
          </a:p>
          <a:p>
            <a:pPr lvl="1"/>
            <a:r>
              <a:rPr lang="en-US" dirty="0" smtClean="0"/>
              <a:t>Reports and forms</a:t>
            </a:r>
          </a:p>
          <a:p>
            <a:r>
              <a:rPr lang="en-US" dirty="0" smtClean="0"/>
              <a:t>Create 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following pages</a:t>
            </a:r>
          </a:p>
          <a:p>
            <a:pPr lvl="1"/>
            <a:r>
              <a:rPr lang="en-US" dirty="0"/>
              <a:t>Home (blank)</a:t>
            </a:r>
          </a:p>
          <a:p>
            <a:pPr lvl="1"/>
            <a:r>
              <a:rPr lang="en-US" dirty="0"/>
              <a:t>Department (report from table DEPT)</a:t>
            </a:r>
          </a:p>
          <a:p>
            <a:pPr lvl="2"/>
            <a:r>
              <a:rPr lang="en-US" dirty="0"/>
              <a:t>Subordinate to home page</a:t>
            </a:r>
          </a:p>
          <a:p>
            <a:pPr lvl="2"/>
            <a:r>
              <a:rPr lang="en-US" dirty="0"/>
              <a:t>Implementation: Classic</a:t>
            </a:r>
          </a:p>
          <a:p>
            <a:pPr lvl="2"/>
            <a:r>
              <a:rPr lang="en-US" dirty="0"/>
              <a:t>Rename the page name and column headings accordingly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6610350" cy="9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Tabs options: </a:t>
            </a:r>
            <a:r>
              <a:rPr lang="en-US" dirty="0">
                <a:sym typeface="Wingdings" pitchFamily="2" charset="2"/>
              </a:rPr>
              <a:t>One level tabs</a:t>
            </a:r>
          </a:p>
          <a:p>
            <a:r>
              <a:rPr lang="en-US" dirty="0">
                <a:sym typeface="Wingdings" pitchFamily="2" charset="2"/>
              </a:rPr>
              <a:t>Shared components: No</a:t>
            </a:r>
          </a:p>
          <a:p>
            <a:r>
              <a:rPr lang="en-US" dirty="0">
                <a:sym typeface="Wingdings" pitchFamily="2" charset="2"/>
              </a:rPr>
              <a:t>Attributes</a:t>
            </a:r>
          </a:p>
          <a:p>
            <a:pPr lvl="1"/>
            <a:r>
              <a:rPr lang="en-US" dirty="0">
                <a:sym typeface="Wingdings" pitchFamily="2" charset="2"/>
              </a:rPr>
              <a:t>Authentication scheme: Application Express</a:t>
            </a:r>
          </a:p>
          <a:p>
            <a:pPr lvl="1"/>
            <a:r>
              <a:rPr lang="en-US" dirty="0">
                <a:sym typeface="Wingdings" pitchFamily="2" charset="2"/>
              </a:rPr>
              <a:t>Date format: MM/DD/YYYY</a:t>
            </a:r>
          </a:p>
          <a:p>
            <a:r>
              <a:rPr lang="en-US" dirty="0">
                <a:sym typeface="Wingdings" pitchFamily="2" charset="2"/>
              </a:rPr>
              <a:t>User interface theme: Theme 1 (or anyone)</a:t>
            </a:r>
          </a:p>
          <a:p>
            <a:r>
              <a:rPr lang="en-US" dirty="0">
                <a:sym typeface="Wingdings" pitchFamily="2" charset="2"/>
              </a:rPr>
              <a:t>Confirm: Create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44862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application</a:t>
            </a:r>
          </a:p>
          <a:p>
            <a:pPr lvl="1"/>
            <a:r>
              <a:rPr lang="en-US" dirty="0" smtClean="0"/>
              <a:t>Login with APEX user name and password</a:t>
            </a:r>
          </a:p>
          <a:p>
            <a:r>
              <a:rPr lang="en-US" dirty="0" smtClean="0"/>
              <a:t>Department report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70348"/>
            <a:ext cx="5886450" cy="248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Adding an employee report and an entry form</a:t>
            </a:r>
          </a:p>
          <a:p>
            <a:r>
              <a:rPr lang="en-US" dirty="0"/>
              <a:t>Inside the application home </a:t>
            </a:r>
            <a:r>
              <a:rPr lang="en-US" dirty="0">
                <a:sym typeface="Wingdings" pitchFamily="2" charset="2"/>
              </a:rPr>
              <a:t> Create Page  Form  Form on a Table with Report</a:t>
            </a:r>
          </a:p>
          <a:p>
            <a:pPr lvl="1"/>
            <a:r>
              <a:rPr lang="en-US" dirty="0">
                <a:sym typeface="Wingdings" pitchFamily="2" charset="2"/>
              </a:rPr>
              <a:t>Table name: EMP</a:t>
            </a:r>
          </a:p>
          <a:p>
            <a:r>
              <a:rPr lang="en-US" dirty="0">
                <a:sym typeface="Wingdings" pitchFamily="2" charset="2"/>
              </a:rPr>
              <a:t>Define report </a:t>
            </a:r>
            <a:r>
              <a:rPr lang="en-US" dirty="0" smtClean="0">
                <a:sym typeface="Wingdings" pitchFamily="2" charset="2"/>
              </a:rPr>
              <a:t>page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Page name: Employee</a:t>
            </a:r>
          </a:p>
          <a:p>
            <a:pPr lvl="1"/>
            <a:r>
              <a:rPr lang="en-US" dirty="0">
                <a:sym typeface="Wingdings" pitchFamily="2" charset="2"/>
              </a:rPr>
              <a:t>Region title: Employee</a:t>
            </a:r>
          </a:p>
          <a:p>
            <a:pPr lvl="1"/>
            <a:r>
              <a:rPr lang="en-US" dirty="0">
                <a:sym typeface="Wingdings" pitchFamily="2" charset="2"/>
              </a:rPr>
              <a:t>Breadcrumb: Breadcrumb</a:t>
            </a:r>
          </a:p>
          <a:p>
            <a:pPr lvl="1"/>
            <a:r>
              <a:rPr lang="en-US" dirty="0">
                <a:sym typeface="Wingdings" pitchFamily="2" charset="2"/>
              </a:rPr>
              <a:t>Breadcrumb entry name: Employee</a:t>
            </a:r>
          </a:p>
          <a:p>
            <a:pPr lvl="1"/>
            <a:r>
              <a:rPr lang="en-US" dirty="0">
                <a:sym typeface="Wingdings" pitchFamily="2" charset="2"/>
              </a:rPr>
              <a:t>Select parent entry: 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Report Page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008163"/>
            <a:ext cx="5172075" cy="395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2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Report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 options</a:t>
            </a:r>
          </a:p>
          <a:p>
            <a:pPr lvl="1"/>
            <a:r>
              <a:rPr lang="en-US" dirty="0"/>
              <a:t>Use an existing tab set and create a new tab within the existing tab set</a:t>
            </a:r>
          </a:p>
          <a:p>
            <a:pPr lvl="1"/>
            <a:r>
              <a:rPr lang="en-US" dirty="0"/>
              <a:t>Tab set: TS1 (Home)</a:t>
            </a:r>
          </a:p>
          <a:p>
            <a:pPr lvl="1"/>
            <a:r>
              <a:rPr lang="en-US" dirty="0"/>
              <a:t>New tab label: </a:t>
            </a:r>
            <a:r>
              <a:rPr lang="en-US" dirty="0" smtClean="0"/>
              <a:t>Employee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6238875" cy="17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Report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columns and select an edit link image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457950" cy="327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198"/>
            <a:ext cx="2846070" cy="275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Form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Define form page</a:t>
            </a:r>
          </a:p>
          <a:p>
            <a:pPr lvl="1"/>
            <a:r>
              <a:rPr lang="en-US" dirty="0">
                <a:sym typeface="Wingdings" pitchFamily="2" charset="2"/>
              </a:rPr>
              <a:t>Page name: Create/Edit Employee</a:t>
            </a:r>
          </a:p>
          <a:p>
            <a:pPr lvl="1"/>
            <a:r>
              <a:rPr lang="en-US" dirty="0">
                <a:sym typeface="Wingdings" pitchFamily="2" charset="2"/>
              </a:rPr>
              <a:t>Region title: Create/Edit Employee</a:t>
            </a:r>
          </a:p>
          <a:p>
            <a:pPr lvl="1"/>
            <a:r>
              <a:rPr lang="en-US" dirty="0">
                <a:sym typeface="Wingdings" pitchFamily="2" charset="2"/>
              </a:rPr>
              <a:t>Breadcrumb entry name: Create/Edit Employee</a:t>
            </a:r>
          </a:p>
          <a:p>
            <a:pPr lvl="1"/>
            <a:r>
              <a:rPr lang="en-US" dirty="0">
                <a:sym typeface="Wingdings" pitchFamily="2" charset="2"/>
              </a:rPr>
              <a:t>Primary key type: Select primary key column(s)</a:t>
            </a:r>
          </a:p>
          <a:p>
            <a:pPr lvl="1"/>
            <a:r>
              <a:rPr lang="en-US" dirty="0">
                <a:sym typeface="Wingdings" pitchFamily="2" charset="2"/>
              </a:rPr>
              <a:t>Primary key column: EMPNO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Form Page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4"/>
            <a:ext cx="6429375" cy="302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13203"/>
            <a:ext cx="6429375" cy="223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Form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rtl="0" eaLnBrk="1" latinLnBrk="0" hangingPunct="1"/>
            <a:r>
              <a:rPr kumimoji="0" lang="en-US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the source for the primary key columns</a:t>
            </a:r>
            <a:endParaRPr lang="en-US" sz="2600" dirty="0" smtClean="0">
              <a:effectLst/>
            </a:endParaRPr>
          </a:p>
          <a:p>
            <a:pPr lvl="1"/>
            <a:r>
              <a:rPr lang="en-US" dirty="0" smtClean="0"/>
              <a:t>Existing trigger</a:t>
            </a:r>
            <a:endParaRPr kumimoji="0"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876925" cy="27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0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DDL with create and drop</a:t>
            </a:r>
          </a:p>
          <a:p>
            <a:pPr lvl="1"/>
            <a:r>
              <a:rPr lang="en-US" dirty="0" smtClean="0"/>
              <a:t>Create table, primary key and foreign key</a:t>
            </a:r>
          </a:p>
          <a:p>
            <a:pPr lvl="1"/>
            <a:r>
              <a:rPr lang="en-US" dirty="0" smtClean="0"/>
              <a:t>Create sequence</a:t>
            </a:r>
          </a:p>
          <a:p>
            <a:pPr lvl="1"/>
            <a:r>
              <a:rPr lang="en-US" dirty="0" smtClean="0"/>
              <a:t>Create view</a:t>
            </a:r>
          </a:p>
          <a:p>
            <a:pPr lvl="1"/>
            <a:r>
              <a:rPr lang="en-US" dirty="0" smtClean="0"/>
              <a:t>Drop objects</a:t>
            </a:r>
          </a:p>
          <a:p>
            <a:r>
              <a:rPr lang="en-US" dirty="0" smtClean="0"/>
              <a:t>DML with Insert, update, delete</a:t>
            </a:r>
          </a:p>
          <a:p>
            <a:r>
              <a:rPr lang="en-US" dirty="0" smtClean="0"/>
              <a:t>Transaction management with commit and rollback</a:t>
            </a:r>
          </a:p>
          <a:p>
            <a:r>
              <a:rPr lang="en-US" dirty="0" smtClean="0"/>
              <a:t>Maintain your database with script files</a:t>
            </a:r>
          </a:p>
          <a:p>
            <a:pPr lvl="1"/>
            <a:r>
              <a:rPr lang="en-US" dirty="0" smtClean="0"/>
              <a:t>For create, data, and drop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Form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columns to include in the form page</a:t>
            </a:r>
          </a:p>
          <a:p>
            <a:r>
              <a:rPr lang="en-US" dirty="0"/>
              <a:t>Identify the process options (insert, update, delete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97591"/>
            <a:ext cx="6420803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280285" cy="185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Form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Confirmation and </a:t>
            </a:r>
            <a:r>
              <a:rPr lang="en-US" dirty="0" smtClean="0"/>
              <a:t>finish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3"/>
            <a:ext cx="6429375" cy="34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Report and Form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4477226" cy="473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323624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5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Page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page navigation for employee report</a:t>
            </a:r>
          </a:p>
          <a:p>
            <a:r>
              <a:rPr lang="en-US" dirty="0"/>
              <a:t>Application home page</a:t>
            </a:r>
          </a:p>
          <a:p>
            <a:pPr lvl="1"/>
            <a:r>
              <a:rPr lang="en-US" dirty="0"/>
              <a:t>Shared components </a:t>
            </a:r>
            <a:r>
              <a:rPr lang="en-US" dirty="0">
                <a:sym typeface="Wingdings" pitchFamily="2" charset="2"/>
              </a:rPr>
              <a:t> Lists  Navigation  Create List Entry</a:t>
            </a:r>
          </a:p>
          <a:p>
            <a:pPr lvl="2"/>
            <a:r>
              <a:rPr lang="en-US" dirty="0">
                <a:sym typeface="Wingdings" pitchFamily="2" charset="2"/>
              </a:rPr>
              <a:t>Sequence: 20</a:t>
            </a:r>
          </a:p>
          <a:p>
            <a:pPr lvl="2"/>
            <a:r>
              <a:rPr lang="en-US" dirty="0">
                <a:sym typeface="Wingdings" pitchFamily="2" charset="2"/>
              </a:rPr>
              <a:t>List Entry Label: Employee</a:t>
            </a:r>
          </a:p>
          <a:p>
            <a:pPr lvl="2"/>
            <a:r>
              <a:rPr lang="en-US" dirty="0">
                <a:sym typeface="Wingdings" pitchFamily="2" charset="2"/>
              </a:rPr>
              <a:t>Target: Page: 3 (the employee report page)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967069"/>
            <a:ext cx="5983129" cy="125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Page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tab for department</a:t>
            </a:r>
          </a:p>
          <a:p>
            <a:r>
              <a:rPr lang="en-US" dirty="0"/>
              <a:t>Application home page</a:t>
            </a:r>
          </a:p>
          <a:p>
            <a:pPr lvl="1"/>
            <a:r>
              <a:rPr lang="en-US" dirty="0"/>
              <a:t>Shared components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Tabs  Manage tabs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Add new standard tab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Tab label: Department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Tab current page: 2 (the department report page)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Sequence: 15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Edit standard tab: Home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Remove tab also current for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Page Navigation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30" y="2514600"/>
            <a:ext cx="66198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4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Oracle Application Express SQL Workshop and Utilities Guide</a:t>
            </a:r>
          </a:p>
          <a:p>
            <a:pPr lvl="1"/>
            <a:r>
              <a:rPr lang="en-US" dirty="0" smtClean="0"/>
              <a:t>Managing Database Objects with Object Browser</a:t>
            </a:r>
          </a:p>
          <a:p>
            <a:pPr lvl="1"/>
            <a:r>
              <a:rPr lang="en-US" dirty="0" smtClean="0"/>
              <a:t>Using SQL Scripts</a:t>
            </a:r>
          </a:p>
          <a:p>
            <a:pPr lvl="1"/>
            <a:r>
              <a:rPr lang="en-US" dirty="0" smtClean="0"/>
              <a:t>Using SQL Commands</a:t>
            </a:r>
          </a:p>
          <a:p>
            <a:r>
              <a:rPr lang="en-US" dirty="0" smtClean="0"/>
              <a:t>2 Day + Application Express Development Guide</a:t>
            </a:r>
          </a:p>
          <a:p>
            <a:pPr lvl="1"/>
            <a:r>
              <a:rPr lang="en-US" dirty="0" smtClean="0"/>
              <a:t>Getting Started with Oracle Application Express</a:t>
            </a:r>
          </a:p>
          <a:p>
            <a:pPr lvl="1"/>
            <a:r>
              <a:rPr lang="en-US" dirty="0" smtClean="0"/>
              <a:t>Building Your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table</a:t>
            </a:r>
          </a:p>
          <a:p>
            <a:r>
              <a:rPr lang="en-US" dirty="0" smtClean="0"/>
              <a:t>Column names</a:t>
            </a:r>
          </a:p>
          <a:p>
            <a:r>
              <a:rPr lang="en-US" dirty="0" smtClean="0"/>
              <a:t>Data type</a:t>
            </a:r>
          </a:p>
          <a:p>
            <a:r>
              <a:rPr lang="en-US" dirty="0" smtClean="0"/>
              <a:t>Constraints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03170"/>
            <a:ext cx="5554980" cy="22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77363"/>
            <a:ext cx="5357813" cy="8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Views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0" y="2286003"/>
            <a:ext cx="6549390" cy="6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85" y="3429000"/>
            <a:ext cx="4730115" cy="257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sequence</a:t>
            </a:r>
          </a:p>
          <a:p>
            <a:pPr lvl="1"/>
            <a:r>
              <a:rPr lang="en-US" dirty="0" smtClean="0"/>
              <a:t>For generating primary key</a:t>
            </a:r>
          </a:p>
          <a:p>
            <a:r>
              <a:rPr lang="en-US" dirty="0" smtClean="0"/>
              <a:t>Start with</a:t>
            </a:r>
          </a:p>
          <a:p>
            <a:r>
              <a:rPr lang="en-US" dirty="0" smtClean="0"/>
              <a:t>Increment by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799" y="3119735"/>
            <a:ext cx="5076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CREATE SEQUENCE MEMBER_SEQ INCREMENT BY 1 START WITH 1;</a:t>
            </a:r>
            <a:br>
              <a:rPr lang="en-US" sz="1400" dirty="0">
                <a:latin typeface="Calibri" pitchFamily="34" charset="0"/>
              </a:rPr>
            </a:br>
            <a:r>
              <a:rPr lang="en-US" sz="1400" dirty="0">
                <a:latin typeface="Calibri" pitchFamily="34" charset="0"/>
              </a:rPr>
              <a:t>CREATE SEQUENCE PHONE_SEQ INCREMENT BY 1 START WITH 1;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26" y="3822192"/>
            <a:ext cx="4114800" cy="247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DROP command is used to remove any database object from the database</a:t>
            </a:r>
          </a:p>
          <a:p>
            <a:pPr lvl="1"/>
            <a:r>
              <a:rPr lang="en-US" dirty="0" smtClean="0"/>
              <a:t>DROP TABLE MEMBER;</a:t>
            </a:r>
          </a:p>
          <a:p>
            <a:pPr lvl="1"/>
            <a:r>
              <a:rPr lang="en-US" dirty="0" smtClean="0"/>
              <a:t>DROP SEQUENCE MEMBER_SEQ;</a:t>
            </a:r>
          </a:p>
          <a:p>
            <a:pPr lvl="1"/>
            <a:r>
              <a:rPr lang="en-US" dirty="0" smtClean="0"/>
              <a:t>DROP VIEW MEMBER_LIST;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DML – data manipulation language</a:t>
            </a:r>
          </a:p>
          <a:p>
            <a:pPr lvl="1"/>
            <a:r>
              <a:rPr lang="en-US" dirty="0" smtClean="0"/>
              <a:t>INSERT</a:t>
            </a:r>
          </a:p>
          <a:p>
            <a:pPr lvl="1"/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DELETE</a:t>
            </a:r>
          </a:p>
          <a:p>
            <a:r>
              <a:rPr lang="en-US" dirty="0" smtClean="0"/>
              <a:t>Transaction management</a:t>
            </a:r>
          </a:p>
          <a:p>
            <a:pPr lvl="1"/>
            <a:r>
              <a:rPr lang="en-US" dirty="0" smtClean="0"/>
              <a:t>COMMIT</a:t>
            </a:r>
          </a:p>
          <a:p>
            <a:pPr lvl="1"/>
            <a:r>
              <a:rPr lang="en-US" dirty="0" smtClean="0"/>
              <a:t>ROLLBACK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76537"/>
            <a:ext cx="54864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191003"/>
            <a:ext cx="3771900" cy="9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95" y="5562600"/>
            <a:ext cx="4612005" cy="6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and Stored Procedure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712268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2785</TotalTime>
  <Words>845</Words>
  <Application>Microsoft Office PowerPoint</Application>
  <PresentationFormat>On-screen Show (4:3)</PresentationFormat>
  <Paragraphs>175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Oracle Application Express (APEX)</vt:lpstr>
      <vt:lpstr>Using Application Builder</vt:lpstr>
      <vt:lpstr>Oracle SQL</vt:lpstr>
      <vt:lpstr>Create Tables</vt:lpstr>
      <vt:lpstr>Create Views</vt:lpstr>
      <vt:lpstr>Create Sequences</vt:lpstr>
      <vt:lpstr>Drop Objects</vt:lpstr>
      <vt:lpstr>Data Manipulation</vt:lpstr>
      <vt:lpstr>Function and Stored Procedure</vt:lpstr>
      <vt:lpstr>Trigger</vt:lpstr>
      <vt:lpstr>What Is Application Builder?</vt:lpstr>
      <vt:lpstr>Demonstration Application</vt:lpstr>
      <vt:lpstr>Using Application Builder</vt:lpstr>
      <vt:lpstr>Application Properties</vt:lpstr>
      <vt:lpstr>Page</vt:lpstr>
      <vt:lpstr>Page and Page Definition</vt:lpstr>
      <vt:lpstr>Page Definition</vt:lpstr>
      <vt:lpstr>Create Application</vt:lpstr>
      <vt:lpstr>Create Application</vt:lpstr>
      <vt:lpstr>Create Application</vt:lpstr>
      <vt:lpstr>Create Application</vt:lpstr>
      <vt:lpstr>Run Application</vt:lpstr>
      <vt:lpstr>Add Pages</vt:lpstr>
      <vt:lpstr>Define Report Page</vt:lpstr>
      <vt:lpstr>Define Report Page</vt:lpstr>
      <vt:lpstr>Define Report Page</vt:lpstr>
      <vt:lpstr>Define Form Page</vt:lpstr>
      <vt:lpstr>Define Form Page</vt:lpstr>
      <vt:lpstr>Define Form Page</vt:lpstr>
      <vt:lpstr>Define Form Page</vt:lpstr>
      <vt:lpstr>Define Form Page</vt:lpstr>
      <vt:lpstr>Run Report and Form</vt:lpstr>
      <vt:lpstr>Add Page Navigation</vt:lpstr>
      <vt:lpstr>Add Page Navigation</vt:lpstr>
      <vt:lpstr>Add Page Navigation</vt:lpstr>
      <vt:lpstr>Readings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 Application Express (APEX)</dc:title>
  <dc:creator/>
  <cp:lastModifiedBy>Jiangping Wang</cp:lastModifiedBy>
  <cp:revision>157</cp:revision>
  <dcterms:created xsi:type="dcterms:W3CDTF">2006-08-16T00:00:00Z</dcterms:created>
  <dcterms:modified xsi:type="dcterms:W3CDTF">2013-03-25T22:56:19Z</dcterms:modified>
</cp:coreProperties>
</file>